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4630400" cy="8229600"/>
  <p:notesSz cx="8229600" cy="14630400"/>
  <p:embeddedFontLst>
    <p:embeddedFont>
      <p:font typeface="Red Hat Text" panose="02010303040201060303" pitchFamily="34" charset="0"/>
      <p:bold r:id="rId23"/>
    </p:embeddedFont>
    <p:embeddedFont>
      <p:font typeface="Red Hat Text" panose="02010303040201060303" pitchFamily="34" charset="-122"/>
      <p:bold r:id="rId24"/>
    </p:embeddedFont>
    <p:embeddedFont>
      <p:font typeface="Red Hat Text" panose="02010303040201060303" pitchFamily="34" charset="-120"/>
      <p:bold r:id="rId25"/>
    </p:embeddedFont>
    <p:embeddedFont>
      <p:font typeface="Roboto Light" panose="02000000000000000000" pitchFamily="34" charset="0"/>
      <p:bold r:id="rId26"/>
    </p:embeddedFont>
    <p:embeddedFont>
      <p:font typeface="Roboto Light" panose="02000000000000000000" pitchFamily="34" charset="-122"/>
      <p:bold r:id="rId27"/>
    </p:embeddedFont>
    <p:embeddedFont>
      <p:font typeface="Roboto Light" panose="02000000000000000000" pitchFamily="34" charset="-120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41797"/>
            <a:ext cx="7468553" cy="2914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Bank Loan Report: Comprehensive Analysis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315420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This report offers a deep dive into critical loan metrics, trends, and performance indicators. It empowers financial professionals to make data-driven decisions in lending strategies and portfolio management.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733693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Prepared by Mayank Shrivas, this analysis provides invaluable insights for loan officers and data analysts in the banking sector.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678680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794421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0287" y="6768941"/>
            <a:ext cx="2524363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</a:t>
            </a:r>
            <a:r>
              <a:rPr lang="en-IN" alt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:-</a:t>
            </a:r>
            <a:endParaRPr lang="en-IN" altLang="en-US" sz="2350" b="1" dirty="0">
              <a:solidFill>
                <a:srgbClr val="3B3535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IN" alt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00 Mayank  0 Sasi   0 Deepak</a:t>
            </a:r>
            <a:endParaRPr lang="en-IN" altLang="en-US" sz="2350" b="1" dirty="0">
              <a:solidFill>
                <a:srgbClr val="3B3535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IN" alt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00 Rajesh    0 Dheeraj</a:t>
            </a:r>
            <a:endParaRPr lang="en-IN" altLang="en-US" sz="2350" b="1" dirty="0">
              <a:solidFill>
                <a:srgbClr val="3B3535"/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365" y="0"/>
            <a:ext cx="5487035" cy="81680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28270" y="162560"/>
            <a:ext cx="7065010" cy="869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I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SMDDR</a:t>
            </a:r>
            <a:endParaRPr lang="en-I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Flowchart: Punched Tape 10"/>
          <p:cNvSpPr/>
          <p:nvPr/>
        </p:nvSpPr>
        <p:spPr>
          <a:xfrm>
            <a:off x="0" y="162560"/>
            <a:ext cx="1883410" cy="629920"/>
          </a:xfrm>
          <a:prstGeom prst="flowChartPunchedTap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008" y="651629"/>
            <a:ext cx="6415445" cy="694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Home Ownership Analysis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08" y="1701046"/>
            <a:ext cx="1181576" cy="1890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63033" y="1937266"/>
            <a:ext cx="2780109" cy="347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63033" y="2426375"/>
            <a:ext cx="5953958" cy="7562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Analyze loan metrics for renters. Assess risk profiles and loan performance for non-homeowners.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8" y="3591520"/>
            <a:ext cx="1181576" cy="1890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63033" y="3827740"/>
            <a:ext cx="2780109" cy="347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Own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63033" y="4316849"/>
            <a:ext cx="5953958" cy="7562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Examine loan data for homeowners. Evaluate lending patterns and default rates for property owners.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08" y="5481995"/>
            <a:ext cx="1181576" cy="2095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63033" y="5718215"/>
            <a:ext cx="2780109" cy="347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Mortgage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63033" y="6207323"/>
            <a:ext cx="5953958" cy="11344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Evaluate loans for mortgaged properties. Analyze risk levels and loan performance for borrowers with existing mortgages.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6813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Details Dashboard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9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6541413" y="2599253"/>
            <a:ext cx="10382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49900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Comprehensive 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994541"/>
            <a:ext cx="2836783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Consolidate all essential loan information. Provide a holistic overview of the entire loan portfolio at a glance.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4990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9" name="Text 6"/>
          <p:cNvSpPr/>
          <p:nvPr/>
        </p:nvSpPr>
        <p:spPr>
          <a:xfrm>
            <a:off x="10354627" y="2599253"/>
            <a:ext cx="18526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49900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2994541"/>
            <a:ext cx="2836783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Display vital loan-related data points. Highlight critical KPIs for quick assessment and decision-making support.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3" name="Text 10"/>
          <p:cNvSpPr/>
          <p:nvPr/>
        </p:nvSpPr>
        <p:spPr>
          <a:xfrm>
            <a:off x="6494264" y="5518428"/>
            <a:ext cx="19812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418177"/>
            <a:ext cx="289798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913715"/>
            <a:ext cx="669071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Provide easy access to critical insights. Ensure intuitive navigation and data visualization for efficient analysis and reporting.</a:t>
            </a:r>
            <a:endParaRPr lang="en-US" sz="1850" dirty="0"/>
          </a:p>
        </p:txBody>
      </p:sp>
      <p:sp>
        <p:nvSpPr>
          <p:cNvPr id="16" name="Rectangles 15"/>
          <p:cNvSpPr/>
          <p:nvPr/>
        </p:nvSpPr>
        <p:spPr>
          <a:xfrm>
            <a:off x="12783185" y="7705090"/>
            <a:ext cx="1757045" cy="524510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sumaryyy"/>
          <p:cNvPicPr>
            <a:picLocks noChangeAspect="1"/>
          </p:cNvPicPr>
          <p:nvPr/>
        </p:nvPicPr>
        <p:blipFill>
          <a:blip r:embed="rId1"/>
          <a:srcRect l="8470" t="7225" r="9153" b="10038"/>
          <a:stretch>
            <a:fillRect/>
          </a:stretch>
        </p:blipFill>
        <p:spPr>
          <a:xfrm>
            <a:off x="95885" y="363220"/>
            <a:ext cx="6564630" cy="3709035"/>
          </a:xfrm>
          <a:prstGeom prst="rect">
            <a:avLst/>
          </a:prstGeom>
        </p:spPr>
      </p:pic>
      <p:pic>
        <p:nvPicPr>
          <p:cNvPr id="7" name="Picture 6" descr="summary"/>
          <p:cNvPicPr>
            <a:picLocks noChangeAspect="1"/>
          </p:cNvPicPr>
          <p:nvPr/>
        </p:nvPicPr>
        <p:blipFill>
          <a:blip r:embed="rId2"/>
          <a:srcRect l="8935" t="7272" r="9949" b="7957"/>
          <a:stretch>
            <a:fillRect/>
          </a:stretch>
        </p:blipFill>
        <p:spPr>
          <a:xfrm>
            <a:off x="7548880" y="224155"/>
            <a:ext cx="6509385" cy="3826510"/>
          </a:xfrm>
          <a:prstGeom prst="rect">
            <a:avLst/>
          </a:prstGeom>
        </p:spPr>
      </p:pic>
      <p:pic>
        <p:nvPicPr>
          <p:cNvPr id="8" name="Picture 7" descr="summaryy"/>
          <p:cNvPicPr>
            <a:picLocks noChangeAspect="1"/>
          </p:cNvPicPr>
          <p:nvPr/>
        </p:nvPicPr>
        <p:blipFill>
          <a:blip r:embed="rId3"/>
          <a:srcRect l="9292" t="6870" r="9448" b="11000"/>
          <a:stretch>
            <a:fillRect/>
          </a:stretch>
        </p:blipFill>
        <p:spPr>
          <a:xfrm>
            <a:off x="223520" y="4199890"/>
            <a:ext cx="6426835" cy="3653155"/>
          </a:xfrm>
          <a:prstGeom prst="rect">
            <a:avLst/>
          </a:prstGeom>
        </p:spPr>
      </p:pic>
      <p:pic>
        <p:nvPicPr>
          <p:cNvPr id="9" name="Picture 8" descr="summaryyi"/>
          <p:cNvPicPr>
            <a:picLocks noChangeAspect="1"/>
          </p:cNvPicPr>
          <p:nvPr/>
        </p:nvPicPr>
        <p:blipFill>
          <a:blip r:embed="rId4"/>
          <a:srcRect l="9047" t="7426" r="9250" b="8870"/>
          <a:stretch>
            <a:fillRect/>
          </a:stretch>
        </p:blipFill>
        <p:spPr>
          <a:xfrm>
            <a:off x="7561580" y="4114800"/>
            <a:ext cx="6496685" cy="3744595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6650355" y="21590"/>
            <a:ext cx="911225" cy="82080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0" y="4050665"/>
            <a:ext cx="14657070" cy="819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0" y="21590"/>
            <a:ext cx="223520" cy="82080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14058265" y="0"/>
            <a:ext cx="598805" cy="82080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95885" y="0"/>
            <a:ext cx="14561185" cy="2241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223520" y="7853045"/>
            <a:ext cx="13834745" cy="3549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oberbiew"/>
          <p:cNvPicPr>
            <a:picLocks noChangeAspect="1"/>
          </p:cNvPicPr>
          <p:nvPr/>
        </p:nvPicPr>
        <p:blipFill>
          <a:blip r:embed="rId1"/>
          <a:srcRect l="8896" t="7120" r="9052" b="10907"/>
          <a:stretch>
            <a:fillRect/>
          </a:stretch>
        </p:blipFill>
        <p:spPr>
          <a:xfrm>
            <a:off x="153035" y="309880"/>
            <a:ext cx="6997700" cy="3932555"/>
          </a:xfrm>
          <a:prstGeom prst="rect">
            <a:avLst/>
          </a:prstGeom>
        </p:spPr>
      </p:pic>
      <p:pic>
        <p:nvPicPr>
          <p:cNvPr id="3" name="Picture 2" descr="overview"/>
          <p:cNvPicPr>
            <a:picLocks noChangeAspect="1"/>
          </p:cNvPicPr>
          <p:nvPr/>
        </p:nvPicPr>
        <p:blipFill>
          <a:blip r:embed="rId2"/>
          <a:srcRect l="9198" t="6954" r="9365" b="10463"/>
          <a:stretch>
            <a:fillRect/>
          </a:stretch>
        </p:blipFill>
        <p:spPr>
          <a:xfrm>
            <a:off x="7305040" y="309880"/>
            <a:ext cx="6994525" cy="3989705"/>
          </a:xfrm>
          <a:prstGeom prst="rect">
            <a:avLst/>
          </a:prstGeom>
        </p:spPr>
      </p:pic>
      <p:pic>
        <p:nvPicPr>
          <p:cNvPr id="4" name="Picture 3" descr="owerview"/>
          <p:cNvPicPr>
            <a:picLocks noChangeAspect="1"/>
          </p:cNvPicPr>
          <p:nvPr/>
        </p:nvPicPr>
        <p:blipFill>
          <a:blip r:embed="rId3"/>
          <a:srcRect l="9302" t="7694" r="9349" b="8148"/>
          <a:stretch>
            <a:fillRect/>
          </a:stretch>
        </p:blipFill>
        <p:spPr>
          <a:xfrm>
            <a:off x="3616325" y="4299585"/>
            <a:ext cx="6755130" cy="39306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0" y="4242435"/>
            <a:ext cx="3616325" cy="398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0" y="6350"/>
            <a:ext cx="14617065" cy="3035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0" y="309880"/>
            <a:ext cx="153035" cy="3989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7150735" y="309880"/>
            <a:ext cx="165100" cy="39890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10371455" y="4298950"/>
            <a:ext cx="4258310" cy="3930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14299565" y="6350"/>
            <a:ext cx="317500" cy="45751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details"/>
          <p:cNvPicPr>
            <a:picLocks noChangeAspect="1"/>
          </p:cNvPicPr>
          <p:nvPr/>
        </p:nvPicPr>
        <p:blipFill>
          <a:blip r:embed="rId1"/>
          <a:srcRect l="9354" t="7037" r="9286" b="8648"/>
          <a:stretch>
            <a:fillRect/>
          </a:stretch>
        </p:blipFill>
        <p:spPr>
          <a:xfrm>
            <a:off x="170180" y="87630"/>
            <a:ext cx="6976745" cy="4067175"/>
          </a:xfrm>
          <a:prstGeom prst="rect">
            <a:avLst/>
          </a:prstGeom>
        </p:spPr>
      </p:pic>
      <p:pic>
        <p:nvPicPr>
          <p:cNvPr id="3" name="Picture 2" descr="ditails"/>
          <p:cNvPicPr>
            <a:picLocks noChangeAspect="1"/>
          </p:cNvPicPr>
          <p:nvPr/>
        </p:nvPicPr>
        <p:blipFill>
          <a:blip r:embed="rId2"/>
          <a:srcRect l="9271" t="7296" r="9292" b="10731"/>
          <a:stretch>
            <a:fillRect/>
          </a:stretch>
        </p:blipFill>
        <p:spPr>
          <a:xfrm>
            <a:off x="7247890" y="3922395"/>
            <a:ext cx="7382510" cy="418020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7146925" y="0"/>
            <a:ext cx="7482840" cy="38900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1094105" y="4011295"/>
            <a:ext cx="6182995" cy="4218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635" y="4154805"/>
            <a:ext cx="1093470" cy="40747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635" y="0"/>
            <a:ext cx="169545" cy="5495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635" y="0"/>
            <a:ext cx="7146290" cy="755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7247890" y="8102600"/>
            <a:ext cx="7381875" cy="120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965200"/>
            <a:ext cx="14528800" cy="72644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6220" y="289560"/>
            <a:ext cx="487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 Data</a:t>
            </a:r>
            <a:r>
              <a:rPr lang="en-I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IN" alt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xlsv</a:t>
            </a:r>
            <a:endParaRPr lang="en-IN" altLang="en-US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721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4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3337322"/>
            <a:ext cx="5927765" cy="6431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Summary Dashboard KPIs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53" y="4308515"/>
            <a:ext cx="546735" cy="546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453" y="5073968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Total Applications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5453" y="5526762"/>
            <a:ext cx="3028831" cy="2099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Track loan applications with Month-to-Date (MTD) and Month-over-Month (MoM) changes. Monitor market demand and application processing efficiency.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301" y="4308515"/>
            <a:ext cx="546735" cy="5467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2301" y="5073968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Funded Amount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122301" y="5526762"/>
            <a:ext cx="3028831" cy="17496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Monitor disbursed funds, including MTD and MoM changes. Analyze lending volume and capital allocation trends.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149" y="4308515"/>
            <a:ext cx="546735" cy="5467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9149" y="5073968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Amount Received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79149" y="5526762"/>
            <a:ext cx="3028831" cy="17496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Analyze borrower repayments, including MTD and MoM variations. Assess cash flow and repayment behavior patterns.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997" y="4308515"/>
            <a:ext cx="546735" cy="5467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5997" y="5073968"/>
            <a:ext cx="2573179" cy="321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Interest Rate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835997" y="5526762"/>
            <a:ext cx="3028950" cy="17496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Calculate average interest rates across loans, with MTD and MoM fluctuations. Evaluate pricing strategies and risk assessment accuracy.</a:t>
            </a:r>
            <a:endParaRPr lang="en-US" sz="1700" dirty="0"/>
          </a:p>
        </p:txBody>
      </p:sp>
      <p:sp>
        <p:nvSpPr>
          <p:cNvPr id="16" name="Rectangles 15"/>
          <p:cNvSpPr/>
          <p:nvPr/>
        </p:nvSpPr>
        <p:spPr>
          <a:xfrm>
            <a:off x="12312015" y="7626350"/>
            <a:ext cx="2318385" cy="549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592935" cy="3406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1104"/>
            <a:ext cx="817209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Good Loan vs Bad Loan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1340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Good Loans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04674"/>
            <a:ext cx="6185535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Encompasses 'Fully Paid' and 'Current' loans. These represent successful lending decisions and reliable borrowers.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20629" y="4469130"/>
            <a:ext cx="5802630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Higher application percentage indicates strong credit assessment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20629" y="5318879"/>
            <a:ext cx="5802630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Substantial funded amount reflects confidence in borrowers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220629" y="6168628"/>
            <a:ext cx="5802630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Significant received amount demonstrates successful repayments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51340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Bad Loans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104674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Comprises 'Charged Off' loans. These represent potential losses and areas for improvement in lending practices.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997666" y="4086106"/>
            <a:ext cx="5802630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Lower application percentage suggests effective risk screening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997666" y="4935855"/>
            <a:ext cx="5802630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Minimized funded amount indicates cautious lending approach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997666" y="5785604"/>
            <a:ext cx="5802630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Reduced received amount highlights potential default risks</a:t>
            </a:r>
            <a:endParaRPr lang="en-US" sz="1850" dirty="0"/>
          </a:p>
        </p:txBody>
      </p:sp>
      <p:sp>
        <p:nvSpPr>
          <p:cNvPr id="13" name="Flowchart: Punched Tape 12"/>
          <p:cNvSpPr/>
          <p:nvPr/>
        </p:nvSpPr>
        <p:spPr>
          <a:xfrm>
            <a:off x="12223115" y="7694295"/>
            <a:ext cx="2266315" cy="535305"/>
          </a:xfrm>
          <a:prstGeom prst="flowChartPunchedTape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1322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Loan Status Grid 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76218"/>
            <a:ext cx="7468553" cy="3140035"/>
          </a:xfrm>
          <a:prstGeom prst="roundRect">
            <a:avLst>
              <a:gd name="adj" fmla="val 11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083838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571059" y="3235047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Loan Status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38198" y="3235047"/>
            <a:ext cx="137707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Total Applications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01526" y="3235047"/>
            <a:ext cx="137707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Funded Amount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164854" y="3235047"/>
            <a:ext cx="13808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Amount Received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31744" y="4152305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6571059" y="4303514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Fully Paid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38198" y="4303514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4303514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2164854" y="4303514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331744" y="483774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6571059" y="4988957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Current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438198" y="4988957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301526" y="4988957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2164854" y="4988957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6331744" y="5523190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1" name="Text 18"/>
          <p:cNvSpPr/>
          <p:nvPr/>
        </p:nvSpPr>
        <p:spPr>
          <a:xfrm>
            <a:off x="6571059" y="5674400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Charged Off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8438198" y="5674400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0301526" y="5674400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2164854" y="5674400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</a:t>
            </a:r>
            <a:endParaRPr lang="en-US" sz="1850" dirty="0"/>
          </a:p>
        </p:txBody>
      </p:sp>
      <p:sp>
        <p:nvSpPr>
          <p:cNvPr id="25" name="Rectangles 24"/>
          <p:cNvSpPr/>
          <p:nvPr/>
        </p:nvSpPr>
        <p:spPr>
          <a:xfrm>
            <a:off x="12566650" y="7653655"/>
            <a:ext cx="2063115" cy="57594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359" y="977384"/>
            <a:ext cx="5599867" cy="6532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Monthly Trends Analysis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95256" y="1963817"/>
            <a:ext cx="30480" cy="5288280"/>
          </a:xfrm>
          <a:prstGeom prst="roundRect">
            <a:avLst>
              <a:gd name="adj" fmla="val 109310"/>
            </a:avLst>
          </a:prstGeom>
          <a:solidFill>
            <a:srgbClr val="D9CECE"/>
          </a:solidFill>
        </p:spPr>
      </p:sp>
      <p:sp>
        <p:nvSpPr>
          <p:cNvPr id="5" name="Shape 2"/>
          <p:cNvSpPr/>
          <p:nvPr/>
        </p:nvSpPr>
        <p:spPr>
          <a:xfrm>
            <a:off x="1329869" y="2448163"/>
            <a:ext cx="777359" cy="30480"/>
          </a:xfrm>
          <a:prstGeom prst="roundRect">
            <a:avLst>
              <a:gd name="adj" fmla="val 109310"/>
            </a:avLst>
          </a:prstGeom>
          <a:solidFill>
            <a:srgbClr val="D9CECE"/>
          </a:solidFill>
        </p:spPr>
      </p:sp>
      <p:sp>
        <p:nvSpPr>
          <p:cNvPr id="6" name="Shape 3"/>
          <p:cNvSpPr/>
          <p:nvPr/>
        </p:nvSpPr>
        <p:spPr>
          <a:xfrm>
            <a:off x="860643" y="2213610"/>
            <a:ext cx="499705" cy="499705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7" name="Text 4"/>
          <p:cNvSpPr/>
          <p:nvPr/>
        </p:nvSpPr>
        <p:spPr>
          <a:xfrm>
            <a:off x="1062335" y="2306598"/>
            <a:ext cx="96322" cy="3136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32077" y="2185868"/>
            <a:ext cx="2613065" cy="326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Applications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32077" y="2645688"/>
            <a:ext cx="6034564" cy="7108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Track monthly changes in total loan applications. Identify seasonal patterns and market demand fluctuations.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29869" y="4284940"/>
            <a:ext cx="777359" cy="30480"/>
          </a:xfrm>
          <a:prstGeom prst="roundRect">
            <a:avLst>
              <a:gd name="adj" fmla="val 109310"/>
            </a:avLst>
          </a:prstGeom>
          <a:solidFill>
            <a:srgbClr val="D9CECE"/>
          </a:solidFill>
        </p:spPr>
      </p:sp>
      <p:sp>
        <p:nvSpPr>
          <p:cNvPr id="11" name="Shape 8"/>
          <p:cNvSpPr/>
          <p:nvPr/>
        </p:nvSpPr>
        <p:spPr>
          <a:xfrm>
            <a:off x="860643" y="4050387"/>
            <a:ext cx="499705" cy="499705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12" name="Text 9"/>
          <p:cNvSpPr/>
          <p:nvPr/>
        </p:nvSpPr>
        <p:spPr>
          <a:xfrm>
            <a:off x="1024592" y="4143375"/>
            <a:ext cx="171807" cy="3136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32077" y="4022646"/>
            <a:ext cx="2613065" cy="326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Funded Amount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32077" y="4482465"/>
            <a:ext cx="6034564" cy="7108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Monitor monthly variations in total funded amount. Analyze lending volume trends and capital deployment strategies.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29869" y="6121718"/>
            <a:ext cx="777359" cy="30480"/>
          </a:xfrm>
          <a:prstGeom prst="roundRect">
            <a:avLst>
              <a:gd name="adj" fmla="val 109310"/>
            </a:avLst>
          </a:prstGeom>
          <a:solidFill>
            <a:srgbClr val="D9CECE"/>
          </a:solidFill>
        </p:spPr>
      </p:sp>
      <p:sp>
        <p:nvSpPr>
          <p:cNvPr id="16" name="Shape 13"/>
          <p:cNvSpPr/>
          <p:nvPr/>
        </p:nvSpPr>
        <p:spPr>
          <a:xfrm>
            <a:off x="860643" y="5887164"/>
            <a:ext cx="499705" cy="499705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17" name="Text 14"/>
          <p:cNvSpPr/>
          <p:nvPr/>
        </p:nvSpPr>
        <p:spPr>
          <a:xfrm>
            <a:off x="1018639" y="5980152"/>
            <a:ext cx="183713" cy="3136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32077" y="5859423"/>
            <a:ext cx="2613065" cy="3265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Amount Received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32077" y="6319242"/>
            <a:ext cx="6034564" cy="7108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Analyze monthly fluctuations in total amount received. Assess repayment behavior and cash flow patterns over time.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58265"/>
            <a:ext cx="655308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Regional Analysis by State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9045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6541413" y="2790706"/>
            <a:ext cx="10382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69045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185993"/>
            <a:ext cx="2836783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Visualize total loan applications across different states. Identify high-demand regions and potential growth markets.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69045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9" name="Text 6"/>
          <p:cNvSpPr/>
          <p:nvPr/>
        </p:nvSpPr>
        <p:spPr>
          <a:xfrm>
            <a:off x="10354627" y="2790706"/>
            <a:ext cx="18526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69045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Funded Amount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185993"/>
            <a:ext cx="2836783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Compare total funded amounts by state. Analyze regional lending patterns and capital allocation strategies.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609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3" name="Text 10"/>
          <p:cNvSpPr/>
          <p:nvPr/>
        </p:nvSpPr>
        <p:spPr>
          <a:xfrm>
            <a:off x="6494264" y="5709880"/>
            <a:ext cx="19812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60963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Amount Received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105168"/>
            <a:ext cx="669071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Analyze total amount received from each state. Assess regional repayment trends and potential risk areas.</a:t>
            </a:r>
            <a:endParaRPr lang="en-US" sz="1850" dirty="0"/>
          </a:p>
        </p:txBody>
      </p:sp>
      <p:sp>
        <p:nvSpPr>
          <p:cNvPr id="16" name="Rectangles 15"/>
          <p:cNvSpPr/>
          <p:nvPr/>
        </p:nvSpPr>
        <p:spPr>
          <a:xfrm>
            <a:off x="12452350" y="7602855"/>
            <a:ext cx="2062480" cy="62674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045297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Loan Term and Employee Length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Loan Term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Compare 36-month and 60-month loan terms. Analyze preferences, default rates, and profitability for each term.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Employee Length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Examine loan metrics based on borrower's employment duration. Assess correlation between job stability and loan performance.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Evaluate how these factors influence loan applications and performance. Refine lending criteria and risk assessment models.</a:t>
            </a:r>
            <a:endParaRPr lang="en-US" sz="1850" dirty="0"/>
          </a:p>
        </p:txBody>
      </p:sp>
      <p:sp>
        <p:nvSpPr>
          <p:cNvPr id="9" name="Rectangles 8"/>
          <p:cNvSpPr/>
          <p:nvPr/>
        </p:nvSpPr>
        <p:spPr>
          <a:xfrm>
            <a:off x="12694285" y="7577455"/>
            <a:ext cx="1973580" cy="59880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9299"/>
            <a:ext cx="6392585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Loan Purpose Breakdown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42066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7649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Debt Consolidation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72038"/>
            <a:ext cx="2969419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Analyze the number of loans issued for debt consolidation purposes. Identify trends and assess the effectiveness of this loan category.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116" y="2242066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37649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Home Improvement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4872038"/>
            <a:ext cx="2969538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Examine the frequency of loans issued for home improvement projects. Evaluate the performance of this loan category.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27" y="2242066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37649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Medical Expenses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4872038"/>
            <a:ext cx="2969538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Analyze the proportion of loans issued for medical expenses. Understand the impact of this category on overall loan portfolio.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138" y="2242066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37649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Other Purposes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4872038"/>
            <a:ext cx="2969538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Identify and analyze loans issued for various other purposes. Assess the diversity and performance of these loan categories.</a:t>
            </a:r>
            <a:endParaRPr lang="en-US" sz="1850" dirty="0"/>
          </a:p>
        </p:txBody>
      </p:sp>
      <p:sp>
        <p:nvSpPr>
          <p:cNvPr id="15" name="Rectangles 14"/>
          <p:cNvSpPr/>
          <p:nvPr/>
        </p:nvSpPr>
        <p:spPr>
          <a:xfrm>
            <a:off x="12795885" y="7692390"/>
            <a:ext cx="1821180" cy="470535"/>
          </a:xfrm>
          <a:prstGeom prst="rect">
            <a:avLst/>
          </a:prstGeom>
          <a:solidFill>
            <a:srgbClr val="FFFAFA"/>
          </a:solidFill>
          <a:ln>
            <a:solidFill>
              <a:srgbClr val="FFFA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055" y="645438"/>
            <a:ext cx="6265545" cy="689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Loan Purpose Breakdown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21055" y="1687235"/>
            <a:ext cx="3633668" cy="2831187"/>
          </a:xfrm>
          <a:prstGeom prst="roundRect">
            <a:avLst>
              <a:gd name="adj" fmla="val 1243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1055608" y="1921788"/>
            <a:ext cx="2759988" cy="3449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Home Improvement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55608" y="2407444"/>
            <a:ext cx="3164562" cy="1876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Loans for renovations and upgrades. Analyze demand trends and performance metrics for property enhancement loans.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9277" y="1687235"/>
            <a:ext cx="3633668" cy="2831187"/>
          </a:xfrm>
          <a:prstGeom prst="roundRect">
            <a:avLst>
              <a:gd name="adj" fmla="val 1243"/>
            </a:avLst>
          </a:prstGeom>
          <a:solidFill>
            <a:srgbClr val="F3E8E8"/>
          </a:solidFill>
        </p:spPr>
      </p:sp>
      <p:sp>
        <p:nvSpPr>
          <p:cNvPr id="8" name="Text 5"/>
          <p:cNvSpPr/>
          <p:nvPr/>
        </p:nvSpPr>
        <p:spPr>
          <a:xfrm>
            <a:off x="4923830" y="1921788"/>
            <a:ext cx="2759988" cy="3449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Debt Consolidation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23830" y="2407444"/>
            <a:ext cx="3164562" cy="1501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Loans to combine multiple debts. Evaluate risk profiles and success rates of consolidation loans.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21055" y="4752975"/>
            <a:ext cx="3633668" cy="2831187"/>
          </a:xfrm>
          <a:prstGeom prst="roundRect">
            <a:avLst>
              <a:gd name="adj" fmla="val 1243"/>
            </a:avLst>
          </a:prstGeom>
          <a:solidFill>
            <a:srgbClr val="F3E8E8"/>
          </a:solidFill>
        </p:spPr>
      </p:sp>
      <p:sp>
        <p:nvSpPr>
          <p:cNvPr id="11" name="Text 8"/>
          <p:cNvSpPr/>
          <p:nvPr/>
        </p:nvSpPr>
        <p:spPr>
          <a:xfrm>
            <a:off x="1055608" y="4987528"/>
            <a:ext cx="2759988" cy="3449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Business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55608" y="5473184"/>
            <a:ext cx="3164562" cy="1501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Loans for business purposes. Assess performance of small business loans and entrepreneurial funding trends.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4689277" y="4752975"/>
            <a:ext cx="3633668" cy="2831187"/>
          </a:xfrm>
          <a:prstGeom prst="roundRect">
            <a:avLst>
              <a:gd name="adj" fmla="val 1243"/>
            </a:avLst>
          </a:prstGeom>
          <a:solidFill>
            <a:srgbClr val="F3E8E8"/>
          </a:solidFill>
        </p:spPr>
      </p:sp>
      <p:sp>
        <p:nvSpPr>
          <p:cNvPr id="14" name="Text 11"/>
          <p:cNvSpPr/>
          <p:nvPr/>
        </p:nvSpPr>
        <p:spPr>
          <a:xfrm>
            <a:off x="4923830" y="4987528"/>
            <a:ext cx="2759988" cy="3449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Education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23830" y="5473184"/>
            <a:ext cx="3164562" cy="1876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Loans for educational expenses. Analyze demand patterns and repayment behavior for student and education loans.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4906</Words>
  <Application>WPS Presentation</Application>
  <PresentationFormat>On-screen Show (16:9)</PresentationFormat>
  <Paragraphs>212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SimSun</vt:lpstr>
      <vt:lpstr>Wingdings</vt:lpstr>
      <vt:lpstr>Red Hat Text</vt:lpstr>
      <vt:lpstr>Red Hat Text</vt:lpstr>
      <vt:lpstr>Red Hat Text</vt:lpstr>
      <vt:lpstr>Roboto Light</vt:lpstr>
      <vt:lpstr>Roboto Light</vt:lpstr>
      <vt:lpstr>Roboto Light</vt:lpstr>
      <vt:lpstr>Roboto Bold</vt:lpstr>
      <vt:lpstr>Segoe Print</vt:lpstr>
      <vt:lpstr>Roboto Bold</vt:lpstr>
      <vt:lpstr>Roboto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Mayank Shrivas</cp:lastModifiedBy>
  <cp:revision>3</cp:revision>
  <dcterms:created xsi:type="dcterms:W3CDTF">2024-10-21T18:21:00Z</dcterms:created>
  <dcterms:modified xsi:type="dcterms:W3CDTF">2024-10-21T19:11:04Z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65CD5D34F48D4BD6B56568ECC553B667_13</vt:lpwstr>
  </property>
  <property fmtid="{D5CDD505-2E9C-101B-9397-08002B2CF9AE}" pid="3" name="KSOProductBuildVer">
    <vt:lpwstr>1033-12.2.0.18586</vt:lpwstr>
  </property>
</Properties>
</file>